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63" r:id="rId5"/>
    <p:sldId id="282" r:id="rId6"/>
    <p:sldId id="283" r:id="rId7"/>
    <p:sldId id="284" r:id="rId8"/>
    <p:sldId id="285" r:id="rId9"/>
    <p:sldId id="286" r:id="rId10"/>
    <p:sldId id="288" r:id="rId11"/>
    <p:sldId id="287" r:id="rId12"/>
    <p:sldId id="290" r:id="rId13"/>
    <p:sldId id="291" r:id="rId14"/>
    <p:sldId id="292" r:id="rId15"/>
    <p:sldId id="293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81961" autoAdjust="0"/>
  </p:normalViewPr>
  <p:slideViewPr>
    <p:cSldViewPr snapToGrid="0">
      <p:cViewPr varScale="1">
        <p:scale>
          <a:sx n="59" d="100"/>
          <a:sy n="59" d="100"/>
        </p:scale>
        <p:origin x="2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74DFD-24D3-4B22-ACE9-EFD92BD1690E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9F735-74B0-46CB-ADC1-723344558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C9CC7F-D7FD-7142-9894-9CD0A54CF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56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C9CC7F-D7FD-7142-9894-9CD0A54CF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569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C9CC7F-D7FD-7142-9894-9CD0A54CF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1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C9CC7F-D7FD-7142-9894-9CD0A54CF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9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C9CC7F-D7FD-7142-9894-9CD0A54CF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42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C9CC7F-D7FD-7142-9894-9CD0A54CF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198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C9CC7F-D7FD-7142-9894-9CD0A54CF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82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Kind of like manual</a:t>
            </a:r>
          </a:p>
          <a:p>
            <a:r>
              <a:rPr lang="en-US" dirty="0"/>
              <a:t>Events Logical</a:t>
            </a:r>
          </a:p>
          <a:p>
            <a:r>
              <a:rPr lang="en-US" dirty="0"/>
              <a:t>Filter puts things on and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9F735-74B0-46CB-ADC1-7233445582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91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Kind of like manual</a:t>
            </a:r>
          </a:p>
          <a:p>
            <a:r>
              <a:rPr lang="en-US" dirty="0"/>
              <a:t>Events Logical</a:t>
            </a:r>
          </a:p>
          <a:p>
            <a:r>
              <a:rPr lang="en-US" dirty="0"/>
              <a:t>Filter puts things on and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9F735-74B0-46CB-ADC1-7233445582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65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45EA3A71-4B99-694C-96D0-5C3A8731A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8" name="Picture 4" descr="Large orange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D1E18515-35BE-7644-8158-2284E6C0A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" r="11376" b="6722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8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B3998B0-802F-B748-B5BA-6FE0D747129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41248" y="1828800"/>
            <a:ext cx="1051560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6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2A658F-CD0B-4645-8298-83CE8302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D1DCB07-D8B9-C74E-BA30-F4E3DA951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70101"/>
            <a:ext cx="12192000" cy="47878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2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A667-DD05-564E-B57D-77CECB3A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589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816FEDB-1838-C944-A3FD-F00975D579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16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31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17D0421-183A-334C-9D76-A5BEBECDE6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23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8255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5506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This rectangle is a decorative element that becomes a white background for the orange logo at the top left of the slide. " title="Decorative Background">
            <a:extLst>
              <a:ext uri="{FF2B5EF4-FFF2-40B4-BE49-F238E27FC236}">
                <a16:creationId xmlns:a16="http://schemas.microsoft.com/office/drawing/2014/main" id="{982ED1EF-5686-E24D-9F47-3384F095732F}"/>
              </a:ext>
            </a:extLst>
          </p:cNvPr>
          <p:cNvSpPr/>
          <p:nvPr userDrawn="1"/>
        </p:nvSpPr>
        <p:spPr>
          <a:xfrm>
            <a:off x="0" y="0"/>
            <a:ext cx="12191999" cy="1188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78F63C-0147-3441-9377-F9E2452D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332" y="2778847"/>
            <a:ext cx="5486400" cy="1737360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2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DB50F347-9886-324C-A880-F8E9B3A82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" r="-90"/>
          <a:stretch/>
        </p:blipFill>
        <p:spPr>
          <a:xfrm>
            <a:off x="696058" y="365760"/>
            <a:ext cx="24183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63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94660B-E1AB-AF43-9B1B-F34D5E1C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3" y="2766217"/>
            <a:ext cx="5486400" cy="1737360"/>
          </a:xfrm>
        </p:spPr>
        <p:txBody>
          <a:bodyPr tIns="0" bIns="0" anchor="t" anchorCtr="0"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3" descr="Syracuse University is presented next to a block S in white on an orange background." title="Syracuse University Logo">
            <a:extLst>
              <a:ext uri="{FF2B5EF4-FFF2-40B4-BE49-F238E27FC236}">
                <a16:creationId xmlns:a16="http://schemas.microsoft.com/office/drawing/2014/main" id="{041D6A3C-A6D7-5C40-8DB1-7F7F93BCA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n orange background." title="Syracuse University Laurel">
            <a:extLst>
              <a:ext uri="{FF2B5EF4-FFF2-40B4-BE49-F238E27FC236}">
                <a16:creationId xmlns:a16="http://schemas.microsoft.com/office/drawing/2014/main" id="{4F9193E3-243E-1B45-8467-4622423DF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18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Nav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33CC16B8-858B-E641-A281-B2BCE05C5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069354DE-56C0-484E-A9B2-526150D0E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13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F41C7C-C8A5-FE4C-AF93-AC5D5F45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766217"/>
            <a:ext cx="5483335" cy="1737360"/>
          </a:xfrm>
        </p:spPr>
        <p:txBody>
          <a:bodyPr tIns="0" bIns="0" anchor="t" anchorCtr="0">
            <a:no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3" descr="Syracuse University is presented next to a block S in orange on a navy background." title="Syracuse University Logo">
            <a:extLst>
              <a:ext uri="{FF2B5EF4-FFF2-40B4-BE49-F238E27FC236}">
                <a16:creationId xmlns:a16="http://schemas.microsoft.com/office/drawing/2014/main" id="{AA5B4474-4214-1746-A7BA-39AF0E90A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 navy background." title="Syracuse University Laurel">
            <a:extLst>
              <a:ext uri="{FF2B5EF4-FFF2-40B4-BE49-F238E27FC236}">
                <a16:creationId xmlns:a16="http://schemas.microsoft.com/office/drawing/2014/main" id="{6698A982-DF1C-E541-8680-695565939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2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3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7CF03E9B-FCD7-F442-A254-65ABE0B4F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1EBB5EBE-9943-6946-A35D-110561847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69042D0-5033-4541-ADD4-1239414CD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4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DE7701AA-76BC-3943-BF2D-8660BCB5D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" b="735"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C87AD74-788A-2745-9A83-3936DD28B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4" descr="Syracuse University is presented next to a block S in orange on a navy background. " title="Syracuse University Logo">
            <a:extLst>
              <a:ext uri="{FF2B5EF4-FFF2-40B4-BE49-F238E27FC236}">
                <a16:creationId xmlns:a16="http://schemas.microsoft.com/office/drawing/2014/main" id="{BAA10509-61C6-614C-9E42-CC55FDFF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3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A350-A569-4D4A-A8C5-9F53139F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DD360-C2B2-1A49-B668-FE02618F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9525" indent="0">
              <a:buNone/>
              <a:tabLst/>
              <a:defRPr sz="2800"/>
            </a:lvl2pPr>
            <a:lvl3pPr marL="9525" indent="0">
              <a:buNone/>
              <a:tabLst/>
              <a:defRPr sz="2800"/>
            </a:lvl3pPr>
            <a:lvl4pPr marL="9525" indent="0">
              <a:buNone/>
              <a:tabLst/>
              <a:defRPr sz="2400"/>
            </a:lvl4pPr>
            <a:lvl5pPr marL="9525" indent="0">
              <a:buNone/>
              <a:tabLst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043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67853-CEB1-FC44-B005-DDF70C5D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76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07E-022E-794A-A444-D97BCE8B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029A84-5503-7243-AB5C-33942C7CB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D58A4AA-3BBA-CD47-9E72-79747053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66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03F8-3E42-A544-82DD-AA6A2FE1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2CCD6E-072F-2642-AB45-71658C90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5"/>
            <a:ext cx="5157787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CF624C1-8860-7343-A9C7-D4AE6D946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51761"/>
            <a:ext cx="5157787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F7A2362-C790-E647-BCBF-A98393C55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5625"/>
            <a:ext cx="5183188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FD1DC2-B954-A943-AD79-573CC1E41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51761"/>
            <a:ext cx="5183188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25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94CB2F0-51AE-5C4D-B565-575D8027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CC5045-1D03-7D4A-9807-27BCB241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25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08139C9B-1722-DF45-9141-674D6389476B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5845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B074448F-ECDF-DC44-9F43-FD59771C7B33}"/>
              </a:ext>
            </a:extLst>
          </p:cNvPr>
          <p:cNvSpPr txBox="1"/>
          <p:nvPr userDrawn="1"/>
        </p:nvSpPr>
        <p:spPr>
          <a:xfrm>
            <a:off x="838200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Sherman Serif Book" pitchFamily="2" charset="77"/>
                <a:ea typeface="Sherman Serif Book" pitchFamily="2" charset="77"/>
                <a:cs typeface="Verdana" panose="020B0604030504040204" pitchFamily="34" charset="0"/>
              </a:rPr>
              <a:t>Syracuse University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617610D-C255-5549-8A79-A9BD2F9C5841}"/>
              </a:ext>
            </a:extLst>
          </p:cNvPr>
          <p:cNvSpPr txBox="1"/>
          <p:nvPr userDrawn="1"/>
        </p:nvSpPr>
        <p:spPr>
          <a:xfrm>
            <a:off x="9434557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9A343670-1D05-7C47-B2D6-B371475A4076}" type="slidenum">
              <a:rPr lang="en-US" sz="1000" b="0" smtClean="0">
                <a:solidFill>
                  <a:schemeClr val="tx2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rPr>
              <a:t>‹#›</a:t>
            </a:fld>
            <a:endParaRPr lang="en-US" sz="1000" b="0" dirty="0">
              <a:solidFill>
                <a:schemeClr val="tx2"/>
              </a:solidFill>
              <a:latin typeface="Sherman Sans Book" pitchFamily="2" charset="77"/>
              <a:ea typeface="Sherman Sans Book" pitchFamily="2" charset="7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System Font Regular"/>
        <a:buChar char="–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Wingdings" pitchFamily="2" charset="2"/>
        <a:buChar char="§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System Font Regular"/>
        <a:buChar char="–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VimVzgtD6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apminder.org/too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7DE5E-CDA9-F941-923C-1B3B70844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" y="1879447"/>
            <a:ext cx="4707603" cy="2387600"/>
          </a:xfrm>
        </p:spPr>
        <p:txBody>
          <a:bodyPr/>
          <a:lstStyle/>
          <a:p>
            <a:r>
              <a:rPr lang="en-US" dirty="0"/>
              <a:t>Advanced Topic:</a:t>
            </a:r>
            <a:br>
              <a:rPr lang="en-US" dirty="0"/>
            </a:b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EF7FDFF-7B86-BC4E-B0DD-84BC918A34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Graham Latsa</a:t>
            </a:r>
          </a:p>
        </p:txBody>
      </p:sp>
      <p:pic>
        <p:nvPicPr>
          <p:cNvPr id="6" name="Picture Placeholder 3" descr="Aerial photo of campus buildings: Crouse, Maxwell, Eggers, and Tolley. The photo is taken in the fall. Trees are turning into yellows and browns in the background. " title="Syracuse University Campus">
            <a:extLst>
              <a:ext uri="{FF2B5EF4-FFF2-40B4-BE49-F238E27FC236}">
                <a16:creationId xmlns:a16="http://schemas.microsoft.com/office/drawing/2014/main" id="{A75B6B7E-AA76-B54A-AAEF-B2AC81D8C0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0"/>
            <a:ext cx="7162800" cy="6858000"/>
          </a:xfrm>
        </p:spPr>
      </p:pic>
    </p:spTree>
    <p:extLst>
      <p:ext uri="{BB962C8B-B14F-4D97-AF65-F5344CB8AC3E}">
        <p14:creationId xmlns:p14="http://schemas.microsoft.com/office/powerpoint/2010/main" val="2667022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E70E-A00E-4EAB-8EB2-39386F20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</a:t>
            </a:r>
          </a:p>
        </p:txBody>
      </p:sp>
      <p:pic>
        <p:nvPicPr>
          <p:cNvPr id="4" name="plot7">
            <a:hlinkClick r:id="" action="ppaction://media"/>
            <a:extLst>
              <a:ext uri="{FF2B5EF4-FFF2-40B4-BE49-F238E27FC236}">
                <a16:creationId xmlns:a16="http://schemas.microsoft.com/office/drawing/2014/main" id="{6A9BE2FF-6759-410C-B3C5-C82E8048E4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1970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36FA-C59C-425D-A54D-53DC8CD3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“Transition”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061F-9142-4AB5-BC7E-1443A24E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aseline="30000" dirty="0"/>
          </a:p>
          <a:p>
            <a:r>
              <a:rPr lang="en-US" baseline="30000" dirty="0" err="1"/>
              <a:t>transition_components</a:t>
            </a:r>
            <a:r>
              <a:rPr lang="en-US" baseline="30000" dirty="0"/>
              <a:t> </a:t>
            </a:r>
          </a:p>
          <a:p>
            <a:r>
              <a:rPr lang="en-US" baseline="30000" dirty="0" err="1"/>
              <a:t>transition_events</a:t>
            </a:r>
            <a:r>
              <a:rPr lang="en-US" baseline="30000" dirty="0"/>
              <a:t> </a:t>
            </a:r>
          </a:p>
          <a:p>
            <a:r>
              <a:rPr lang="en-US" baseline="30000" dirty="0" err="1"/>
              <a:t>transition_filter</a:t>
            </a:r>
            <a:r>
              <a:rPr lang="en-US" baseline="30000" dirty="0"/>
              <a:t> </a:t>
            </a:r>
          </a:p>
          <a:p>
            <a:r>
              <a:rPr lang="en-US" baseline="30000" dirty="0" err="1"/>
              <a:t>transition_layers</a:t>
            </a:r>
            <a:endParaRPr lang="en-US" baseline="30000" dirty="0"/>
          </a:p>
          <a:p>
            <a:r>
              <a:rPr lang="en-US" baseline="30000" dirty="0" err="1"/>
              <a:t>transition_manual</a:t>
            </a:r>
            <a:endParaRPr lang="en-US" baseline="30000" dirty="0"/>
          </a:p>
          <a:p>
            <a:r>
              <a:rPr lang="en-US" baseline="30000" dirty="0" err="1"/>
              <a:t>transition_reveal</a:t>
            </a:r>
            <a:endParaRPr lang="en-US" baseline="30000" dirty="0"/>
          </a:p>
          <a:p>
            <a:r>
              <a:rPr lang="en-US" baseline="30000" dirty="0" err="1"/>
              <a:t>transition_states</a:t>
            </a:r>
            <a:endParaRPr lang="en-US" baseline="30000" dirty="0"/>
          </a:p>
          <a:p>
            <a:r>
              <a:rPr lang="en-US" baseline="30000" dirty="0" err="1"/>
              <a:t>transition_time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8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36FA-C59C-425D-A54D-53DC8CD3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Animation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6AD2163-7055-42C4-8E23-F2C19CC00B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289016"/>
              </p:ext>
            </p:extLst>
          </p:nvPr>
        </p:nvGraphicFramePr>
        <p:xfrm>
          <a:off x="4195703" y="2729570"/>
          <a:ext cx="3800593" cy="139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4" imgW="1401480" imgH="515160" progId="Package">
                  <p:embed/>
                </p:oleObj>
              </mc:Choice>
              <mc:Fallback>
                <p:oleObj name="Packager Shell Object" showAsIcon="1" r:id="rId4" imgW="1401480" imgH="5151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5703" y="2729570"/>
                        <a:ext cx="3800593" cy="1398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76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9463-94E9-40B3-8472-7476EF01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5" name="Content Placeholder 4" descr="A small child smiling at the camera&#10;&#10;Description automatically generated">
            <a:extLst>
              <a:ext uri="{FF2B5EF4-FFF2-40B4-BE49-F238E27FC236}">
                <a16:creationId xmlns:a16="http://schemas.microsoft.com/office/drawing/2014/main" id="{FBDE7785-BF10-41CE-A0A6-5EC2A4CEE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64" y="1825625"/>
            <a:ext cx="3663471" cy="4351338"/>
          </a:xfrm>
        </p:spPr>
      </p:pic>
    </p:spTree>
    <p:extLst>
      <p:ext uri="{BB962C8B-B14F-4D97-AF65-F5344CB8AC3E}">
        <p14:creationId xmlns:p14="http://schemas.microsoft.com/office/powerpoint/2010/main" val="413248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“</a:t>
            </a:r>
            <a:r>
              <a:rPr lang="en-US" sz="3600" dirty="0" err="1"/>
              <a:t>gganimate</a:t>
            </a:r>
            <a:r>
              <a:rPr lang="en-US" sz="3600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 Package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extension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Converts </a:t>
            </a:r>
            <a:r>
              <a:rPr lang="en-US" dirty="0" err="1"/>
              <a:t>ggplots</a:t>
            </a:r>
            <a:r>
              <a:rPr lang="en-US" dirty="0"/>
              <a:t> into an animated GIF, based upon a determined “Transition”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9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is </a:t>
            </a:r>
            <a:r>
              <a:rPr lang="en-US" sz="3600" dirty="0" err="1"/>
              <a:t>gganimate</a:t>
            </a:r>
            <a:r>
              <a:rPr lang="en-US" sz="3600" dirty="0"/>
              <a:t> important to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TED Talk</a:t>
            </a:r>
            <a:r>
              <a:rPr lang="en-US" dirty="0"/>
              <a:t> &amp; </a:t>
            </a:r>
            <a:r>
              <a:rPr lang="en-US" dirty="0">
                <a:hlinkClick r:id="rId4"/>
              </a:rPr>
              <a:t>Website</a:t>
            </a:r>
            <a:r>
              <a:rPr lang="en-US" dirty="0"/>
              <a:t> </a:t>
            </a:r>
            <a:r>
              <a:rPr lang="en-US" sz="1400" dirty="0"/>
              <a:t>(highly recommend)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Embraces the Digital Medium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Easy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Cool Little Bar Trick</a:t>
            </a:r>
          </a:p>
        </p:txBody>
      </p:sp>
    </p:spTree>
    <p:extLst>
      <p:ext uri="{BB962C8B-B14F-4D97-AF65-F5344CB8AC3E}">
        <p14:creationId xmlns:p14="http://schemas.microsoft.com/office/powerpoint/2010/main" val="295013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library(</a:t>
            </a:r>
            <a:r>
              <a:rPr lang="en-US" dirty="0" err="1"/>
              <a:t>gganimate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library(</a:t>
            </a:r>
            <a:r>
              <a:rPr lang="en-US" dirty="0" err="1"/>
              <a:t>gifski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library(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library(av)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848BB-F1AA-4F3B-BFEB-CB67450E8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939" y="3520683"/>
            <a:ext cx="2791217" cy="2791217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BB91676-5865-46FC-9B1E-D3422000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26" y="3520682"/>
            <a:ext cx="2791217" cy="279121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6A96535-E3BF-4CC7-9AB9-A75A7CD75EB7}"/>
              </a:ext>
            </a:extLst>
          </p:cNvPr>
          <p:cNvSpPr/>
          <p:nvPr/>
        </p:nvSpPr>
        <p:spPr>
          <a:xfrm>
            <a:off x="7265871" y="4614073"/>
            <a:ext cx="836909" cy="6044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the </a:t>
            </a:r>
            <a:r>
              <a:rPr lang="en-US" dirty="0"/>
              <a:t>A</a:t>
            </a:r>
            <a:r>
              <a:rPr lang="en-US" sz="3600" dirty="0"/>
              <a:t>nimation </a:t>
            </a:r>
            <a:r>
              <a:rPr lang="en-US" dirty="0"/>
              <a:t>W</a:t>
            </a:r>
            <a:r>
              <a:rPr lang="en-US" sz="3600" dirty="0"/>
              <a:t>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Get your </a:t>
            </a:r>
            <a:r>
              <a:rPr lang="en-US" dirty="0" err="1"/>
              <a:t>ggplot</a:t>
            </a:r>
            <a:r>
              <a:rPr lang="en-US" dirty="0"/>
              <a:t> set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Add your desired “transition” function to your </a:t>
            </a:r>
            <a:r>
              <a:rPr lang="en-US" dirty="0" err="1"/>
              <a:t>ggplot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Animate your </a:t>
            </a:r>
            <a:r>
              <a:rPr lang="en-US" dirty="0" err="1"/>
              <a:t>ggplot</a:t>
            </a:r>
            <a:r>
              <a:rPr lang="en-US" dirty="0"/>
              <a:t> with the animate()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Save your file with the </a:t>
            </a:r>
            <a:r>
              <a:rPr lang="en-US" dirty="0" err="1"/>
              <a:t>anim_save</a:t>
            </a:r>
            <a:r>
              <a:rPr lang="en-US" dirty="0"/>
              <a:t>() function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1E873-A325-443D-A779-1252B4BE8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8"/>
          <a:stretch/>
        </p:blipFill>
        <p:spPr>
          <a:xfrm>
            <a:off x="1285875" y="4444664"/>
            <a:ext cx="10276454" cy="400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F9B99-9F06-4308-9214-9458611AF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5451935"/>
            <a:ext cx="3351285" cy="670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3F1744-B377-44E8-9085-897D185F8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4798677"/>
            <a:ext cx="1992320" cy="5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 &lt;- </a:t>
            </a:r>
            <a:r>
              <a:rPr lang="en-US" dirty="0" err="1"/>
              <a:t>ggplot</a:t>
            </a:r>
            <a:r>
              <a:rPr lang="en-US" dirty="0"/>
              <a:t>(iris,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Petal.Width</a:t>
            </a:r>
            <a:r>
              <a:rPr lang="en-US" dirty="0"/>
              <a:t>, y = </a:t>
            </a:r>
            <a:r>
              <a:rPr lang="en-US" dirty="0" err="1"/>
              <a:t>Petal.Length</a:t>
            </a:r>
            <a:r>
              <a:rPr lang="en-US" dirty="0"/>
              <a:t>)) + 	   	  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 err="1"/>
              <a:t>anim</a:t>
            </a:r>
            <a:r>
              <a:rPr lang="en-US" dirty="0"/>
              <a:t> &lt;- p + </a:t>
            </a:r>
            <a:r>
              <a:rPr lang="en-US" u="sng" dirty="0" err="1">
                <a:highlight>
                  <a:srgbClr val="FFFF00"/>
                </a:highlight>
              </a:rPr>
              <a:t>transition_states</a:t>
            </a:r>
            <a:r>
              <a:rPr lang="en-US" dirty="0"/>
              <a:t>(Species, 2*,1**)</a:t>
            </a:r>
          </a:p>
          <a:p>
            <a:r>
              <a:rPr lang="en-US" dirty="0"/>
              <a:t>animate(</a:t>
            </a:r>
            <a:r>
              <a:rPr lang="en-US" dirty="0" err="1"/>
              <a:t>anim</a:t>
            </a:r>
            <a:r>
              <a:rPr lang="en-US" dirty="0"/>
              <a:t>, </a:t>
            </a:r>
            <a:r>
              <a:rPr lang="en-US" u="sng" dirty="0">
                <a:highlight>
                  <a:srgbClr val="FFFF00"/>
                </a:highlight>
              </a:rPr>
              <a:t>renderer = </a:t>
            </a:r>
            <a:r>
              <a:rPr lang="en-US" u="sng" dirty="0" err="1">
                <a:highlight>
                  <a:srgbClr val="FFFF00"/>
                </a:highlight>
              </a:rPr>
              <a:t>gifski_renderer</a:t>
            </a:r>
            <a:r>
              <a:rPr lang="en-US" u="sng" dirty="0">
                <a:highlight>
                  <a:srgbClr val="FFFF00"/>
                </a:highlight>
              </a:rPr>
              <a:t>(loop = T)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r>
              <a:rPr lang="en-US" dirty="0" err="1"/>
              <a:t>anim_save</a:t>
            </a:r>
            <a:r>
              <a:rPr lang="en-US" dirty="0"/>
              <a:t>("title</a:t>
            </a:r>
            <a:r>
              <a:rPr lang="en-US" u="sng" dirty="0">
                <a:highlight>
                  <a:srgbClr val="FFFF00"/>
                </a:highlight>
              </a:rPr>
              <a:t>.GIF</a:t>
            </a:r>
            <a:r>
              <a:rPr lang="en-US" dirty="0"/>
              <a:t>", animation = </a:t>
            </a:r>
            <a:r>
              <a:rPr lang="en-US" dirty="0" err="1"/>
              <a:t>last_animation</a:t>
            </a:r>
            <a:r>
              <a:rPr lang="en-US" dirty="0"/>
              <a:t>(), 'Directory')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Note</a:t>
            </a:r>
          </a:p>
          <a:p>
            <a:pPr marL="1371600" lvl="4" indent="-457200">
              <a:buFont typeface="Arial" panose="020B0604020202020204" pitchFamily="34" charset="0"/>
              <a:buChar char="•"/>
            </a:pPr>
            <a:r>
              <a:rPr lang="en-US" dirty="0"/>
              <a:t>Play around with 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pPr marL="0" lvl="4"/>
            <a:r>
              <a:rPr lang="en-US" dirty="0"/>
              <a:t>*   = Transition Length</a:t>
            </a:r>
          </a:p>
          <a:p>
            <a:pPr marL="0" lvl="4"/>
            <a:r>
              <a:rPr lang="en-US" dirty="0"/>
              <a:t>** = State Length</a:t>
            </a:r>
          </a:p>
        </p:txBody>
      </p:sp>
      <p:pic>
        <p:nvPicPr>
          <p:cNvPr id="5" name="Picture 4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5C25DECE-E810-4827-95D3-ED7F13A51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848" y="4206875"/>
            <a:ext cx="1937951" cy="19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3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74D8-17E6-417B-9C11-E979ABA0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Gapminder</a:t>
            </a:r>
            <a:r>
              <a:rPr lang="en-US" dirty="0"/>
              <a:t> Data Looks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2D20F-9337-40FD-A053-7F1ACA27A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Classes ‘</a:t>
            </a:r>
            <a:r>
              <a:rPr lang="en-US" dirty="0" err="1"/>
              <a:t>tbl_df</a:t>
            </a:r>
            <a:r>
              <a:rPr lang="en-US" dirty="0"/>
              <a:t>’, ‘</a:t>
            </a:r>
            <a:r>
              <a:rPr lang="en-US" dirty="0" err="1"/>
              <a:t>tbl</a:t>
            </a:r>
            <a:r>
              <a:rPr lang="en-US" dirty="0"/>
              <a:t>’ and '</a:t>
            </a:r>
            <a:r>
              <a:rPr lang="en-US" dirty="0" err="1"/>
              <a:t>data.frame</a:t>
            </a:r>
            <a:r>
              <a:rPr lang="en-US" dirty="0"/>
              <a:t>':	1704 obs. of  6 variables:</a:t>
            </a:r>
          </a:p>
          <a:p>
            <a:r>
              <a:rPr lang="en-US" dirty="0"/>
              <a:t> $ country  : Factor w/ 142 levels "Afghanistan",..: 1 1 1 1 1 1 1 1 1 1 ...</a:t>
            </a:r>
          </a:p>
          <a:p>
            <a:r>
              <a:rPr lang="en-US" dirty="0"/>
              <a:t> $ continent: Factor w/ 5 levels "</a:t>
            </a:r>
            <a:r>
              <a:rPr lang="en-US" dirty="0" err="1"/>
              <a:t>Africa","Americas</a:t>
            </a:r>
            <a:r>
              <a:rPr lang="en-US" dirty="0"/>
              <a:t>",..: 3 3 3 3 3 3 3 3 3 3 ...</a:t>
            </a:r>
          </a:p>
          <a:p>
            <a:r>
              <a:rPr lang="en-US" dirty="0"/>
              <a:t> $ year     : int  1952 1957 1962 1967 1972 1977 1982 1987 1992 1997 ...</a:t>
            </a:r>
          </a:p>
          <a:p>
            <a:r>
              <a:rPr lang="en-US" dirty="0"/>
              <a:t> $ </a:t>
            </a:r>
            <a:r>
              <a:rPr lang="en-US" dirty="0" err="1"/>
              <a:t>lifeExp</a:t>
            </a:r>
            <a:r>
              <a:rPr lang="en-US" dirty="0"/>
              <a:t>  : num  28.8 30.3 32 34 36.1 ...</a:t>
            </a:r>
          </a:p>
          <a:p>
            <a:r>
              <a:rPr lang="en-US" dirty="0"/>
              <a:t> $ pop      : int  8425333 9240934 10267083 11537966 13079460 148803...</a:t>
            </a:r>
          </a:p>
          <a:p>
            <a:r>
              <a:rPr lang="en-US" dirty="0"/>
              <a:t> $ </a:t>
            </a:r>
            <a:r>
              <a:rPr lang="en-US" dirty="0" err="1"/>
              <a:t>gdpPercap</a:t>
            </a:r>
            <a:r>
              <a:rPr lang="en-US" dirty="0"/>
              <a:t>: num  779 821 853 836 740 ...</a:t>
            </a:r>
          </a:p>
        </p:txBody>
      </p:sp>
    </p:spTree>
    <p:extLst>
      <p:ext uri="{BB962C8B-B14F-4D97-AF65-F5344CB8AC3E}">
        <p14:creationId xmlns:p14="http://schemas.microsoft.com/office/powerpoint/2010/main" val="350105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Additional Ways to Manipulate Animation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023142AA-C830-4871-BA8B-E2CAF3DF8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6" y="1485648"/>
            <a:ext cx="2498392" cy="2498392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BB989EA1-336C-4E69-857B-2E1A9CBE8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55" y="1485648"/>
            <a:ext cx="2498391" cy="2498391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C56AE6B-D853-401F-B886-14976C810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35" y="3779000"/>
            <a:ext cx="2498391" cy="2498391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B35E32-C742-465E-85FD-81138018E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863" y="3778999"/>
            <a:ext cx="2498391" cy="24983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E17958-15D7-4737-880A-8A5C67F4E6EB}"/>
              </a:ext>
            </a:extLst>
          </p:cNvPr>
          <p:cNvSpPr txBox="1"/>
          <p:nvPr/>
        </p:nvSpPr>
        <p:spPr>
          <a:xfrm>
            <a:off x="446310" y="4106779"/>
            <a:ext cx="198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Adding a Moving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9AE29-2336-47EA-96CB-3B2972B8CCDC}"/>
              </a:ext>
            </a:extLst>
          </p:cNvPr>
          <p:cNvSpPr txBox="1"/>
          <p:nvPr/>
        </p:nvSpPr>
        <p:spPr>
          <a:xfrm>
            <a:off x="2963125" y="2734843"/>
            <a:ext cx="198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2.Making Transition Sporadic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E174C1-04CD-4363-AC6E-3F767E1DDD0A}"/>
              </a:ext>
            </a:extLst>
          </p:cNvPr>
          <p:cNvSpPr/>
          <p:nvPr/>
        </p:nvSpPr>
        <p:spPr>
          <a:xfrm>
            <a:off x="5361828" y="3968279"/>
            <a:ext cx="18524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3. Making Transition Slow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5A3D47-6200-48E0-BD46-DED585BF6DDB}"/>
              </a:ext>
            </a:extLst>
          </p:cNvPr>
          <p:cNvSpPr/>
          <p:nvPr/>
        </p:nvSpPr>
        <p:spPr>
          <a:xfrm>
            <a:off x="7837835" y="2808459"/>
            <a:ext cx="18524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4. Making Transition Fade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F8F3E6-32C2-4C38-9CA2-804A3624F06D}"/>
              </a:ext>
            </a:extLst>
          </p:cNvPr>
          <p:cNvSpPr/>
          <p:nvPr/>
        </p:nvSpPr>
        <p:spPr>
          <a:xfrm>
            <a:off x="9730101" y="1328958"/>
            <a:ext cx="18524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And Many More</a:t>
            </a:r>
          </a:p>
          <a:p>
            <a:pPr algn="ctr"/>
            <a:r>
              <a:rPr lang="en-US" sz="4000" dirty="0"/>
              <a:t>……..</a:t>
            </a:r>
          </a:p>
        </p:txBody>
      </p:sp>
    </p:spTree>
    <p:extLst>
      <p:ext uri="{BB962C8B-B14F-4D97-AF65-F5344CB8AC3E}">
        <p14:creationId xmlns:p14="http://schemas.microsoft.com/office/powerpoint/2010/main" val="370981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FFDA-779E-4EE5-9945-74827C20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Made those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9B74-3BF7-4B4D-8C9D-9E0067CF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I added “labs(title = "Year: {</a:t>
            </a:r>
            <a:r>
              <a:rPr lang="en-US" sz="2800" dirty="0" err="1"/>
              <a:t>frame_time</a:t>
            </a:r>
            <a:r>
              <a:rPr lang="en-US" sz="2800" dirty="0"/>
              <a:t>}")”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I added “</a:t>
            </a:r>
            <a:r>
              <a:rPr lang="en-US" sz="2800" dirty="0" err="1"/>
              <a:t>ease_aes</a:t>
            </a:r>
            <a:r>
              <a:rPr lang="en-US" sz="2800" dirty="0"/>
              <a:t>('cubic-in-out’)”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I removed ”</a:t>
            </a:r>
            <a:r>
              <a:rPr lang="en-US" sz="2800" dirty="0" err="1"/>
              <a:t>Transition_time</a:t>
            </a:r>
            <a:r>
              <a:rPr lang="en-US" sz="2800" dirty="0"/>
              <a:t>” to “</a:t>
            </a:r>
            <a:r>
              <a:rPr lang="en-US" sz="2800" dirty="0" err="1"/>
              <a:t>Transition_states</a:t>
            </a:r>
            <a:r>
              <a:rPr lang="en-US" sz="2800" dirty="0"/>
              <a:t>(year,  4, 1)” and in the animation() function I added “duration = 20”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I added “</a:t>
            </a:r>
            <a:r>
              <a:rPr lang="en-US" sz="2800" dirty="0" err="1"/>
              <a:t>enter_fade</a:t>
            </a:r>
            <a:r>
              <a:rPr lang="en-US" sz="2800" dirty="0"/>
              <a:t>() + </a:t>
            </a:r>
            <a:r>
              <a:rPr lang="en-US" sz="2800" dirty="0" err="1"/>
              <a:t>exit_shrink</a:t>
            </a:r>
            <a:r>
              <a:rPr lang="en-US" sz="2800" dirty="0"/>
              <a:t>()”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Note You can </a:t>
            </a:r>
            <a:r>
              <a:rPr lang="en-US" sz="2800" dirty="0" err="1"/>
              <a:t>explort</a:t>
            </a:r>
            <a:r>
              <a:rPr lang="en-US" sz="2800" dirty="0"/>
              <a:t> as a video:</a:t>
            </a:r>
          </a:p>
          <a:p>
            <a:pPr marL="509588" lvl="2"/>
            <a:r>
              <a:rPr lang="en-US" sz="1800" dirty="0"/>
              <a:t>vid &lt;- animate(</a:t>
            </a:r>
            <a:r>
              <a:rPr lang="en-US" sz="1800" dirty="0" err="1"/>
              <a:t>anim</a:t>
            </a:r>
            <a:r>
              <a:rPr lang="en-US" sz="1800" dirty="0"/>
              <a:t>, renderer = </a:t>
            </a:r>
            <a:r>
              <a:rPr lang="en-US" sz="1800" dirty="0" err="1"/>
              <a:t>av_renderer</a:t>
            </a:r>
            <a:r>
              <a:rPr lang="en-US" sz="1800" dirty="0"/>
              <a:t>('Title.mp4'), width = 1280, height = 720, res = 104, fps = 25)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06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Syracuse University Color Palette">
      <a:dk1>
        <a:srgbClr val="3F403F"/>
      </a:dk1>
      <a:lt1>
        <a:srgbClr val="FFFFFF"/>
      </a:lt1>
      <a:dk2>
        <a:srgbClr val="F76900"/>
      </a:dk2>
      <a:lt2>
        <a:srgbClr val="ADB3B8"/>
      </a:lt2>
      <a:accent1>
        <a:srgbClr val="000E54"/>
      </a:accent1>
      <a:accent2>
        <a:srgbClr val="FF431B"/>
      </a:accent2>
      <a:accent3>
        <a:srgbClr val="FF8E00"/>
      </a:accent3>
      <a:accent4>
        <a:srgbClr val="203299"/>
      </a:accent4>
      <a:accent5>
        <a:srgbClr val="2B72D7"/>
      </a:accent5>
      <a:accent6>
        <a:srgbClr val="F76900"/>
      </a:accent6>
      <a:hlink>
        <a:srgbClr val="D74100"/>
      </a:hlink>
      <a:folHlink>
        <a:srgbClr val="D7410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0FADB7CC25004FBA9FE1B0B0119989" ma:contentTypeVersion="5" ma:contentTypeDescription="Create a new document." ma:contentTypeScope="" ma:versionID="926de8731bec6d2a29229865a983a1d4">
  <xsd:schema xmlns:xsd="http://www.w3.org/2001/XMLSchema" xmlns:xs="http://www.w3.org/2001/XMLSchema" xmlns:p="http://schemas.microsoft.com/office/2006/metadata/properties" xmlns:ns3="9bb1693f-4e84-48c3-a598-744bab81dc9c" xmlns:ns4="a0f8bce0-a9a4-47bd-a0d0-df19fa6adade" targetNamespace="http://schemas.microsoft.com/office/2006/metadata/properties" ma:root="true" ma:fieldsID="8e74491a903278f279d2973abd74888a" ns3:_="" ns4:_="">
    <xsd:import namespace="9bb1693f-4e84-48c3-a598-744bab81dc9c"/>
    <xsd:import namespace="a0f8bce0-a9a4-47bd-a0d0-df19fa6ada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b1693f-4e84-48c3-a598-744bab81d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f8bce0-a9a4-47bd-a0d0-df19fa6ada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BEDDF8-4A4F-4BB2-959F-E6E688839F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b1693f-4e84-48c3-a598-744bab81dc9c"/>
    <ds:schemaRef ds:uri="a0f8bce0-a9a4-47bd-a0d0-df19fa6ada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1D804E-752E-442B-9F40-0F0E8ABBE2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8EDF59-E9FD-4790-AA38-03A5764C0C2C}">
  <ds:schemaRefs>
    <ds:schemaRef ds:uri="http://schemas.openxmlformats.org/package/2006/metadata/core-properties"/>
    <ds:schemaRef ds:uri="9bb1693f-4e84-48c3-a598-744bab81dc9c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a0f8bce0-a9a4-47bd-a0d0-df19fa6adade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367</Words>
  <Application>Microsoft Office PowerPoint</Application>
  <PresentationFormat>Widescreen</PresentationFormat>
  <Paragraphs>80</Paragraphs>
  <Slides>13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Sherman Sans</vt:lpstr>
      <vt:lpstr>Sherman Sans Book</vt:lpstr>
      <vt:lpstr>Sherman Serif Book</vt:lpstr>
      <vt:lpstr>System Font Regular</vt:lpstr>
      <vt:lpstr>Verdana</vt:lpstr>
      <vt:lpstr>Wingdings</vt:lpstr>
      <vt:lpstr>1_Office Theme</vt:lpstr>
      <vt:lpstr>Package</vt:lpstr>
      <vt:lpstr>Advanced Topic: gganimate</vt:lpstr>
      <vt:lpstr>What is “gganimate”</vt:lpstr>
      <vt:lpstr>Why is gganimate important to me</vt:lpstr>
      <vt:lpstr>Getting Started</vt:lpstr>
      <vt:lpstr>How to Make the Animation Work</vt:lpstr>
      <vt:lpstr>Example Code</vt:lpstr>
      <vt:lpstr>What Gapminder Data Looks like</vt:lpstr>
      <vt:lpstr>Additional Ways to Manipulate Animation</vt:lpstr>
      <vt:lpstr>How I Made those transitions</vt:lpstr>
      <vt:lpstr>The Video</vt:lpstr>
      <vt:lpstr>“Transition” Functions</vt:lpstr>
      <vt:lpstr>Code for Animation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Topic: gganimate</dc:title>
  <dc:creator>Graham M Latsa</dc:creator>
  <cp:lastModifiedBy>Graham M Latsa</cp:lastModifiedBy>
  <cp:revision>7</cp:revision>
  <dcterms:created xsi:type="dcterms:W3CDTF">2020-03-03T09:09:59Z</dcterms:created>
  <dcterms:modified xsi:type="dcterms:W3CDTF">2020-03-03T10:13:17Z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0x010100EB0FADB7CC25004FBA9FE1B0B0119989</vt:lpwstr>
  </property>
</Properties>
</file>